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4C594D-A5DF-42E1-85FA-476971F2A964}" type="datetimeFigureOut">
              <a:rPr lang="ar-IQ" smtClean="0"/>
              <a:pPr/>
              <a:t>08/11/1439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DE4A52-1F63-4FA7-9B74-29C882D0E58F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081" y="1628800"/>
            <a:ext cx="7772400" cy="989871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Cell biology </a:t>
            </a:r>
            <a:r>
              <a:rPr lang="en-US" i="1" dirty="0" err="1" smtClean="0"/>
              <a:t>Lec</a:t>
            </a:r>
            <a:r>
              <a:rPr lang="en-US" i="1" dirty="0" smtClean="0"/>
              <a:t> (2)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>
                <a:solidFill>
                  <a:srgbClr val="FF0000"/>
                </a:solidFill>
              </a:rPr>
              <a:t>Prokaryotes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4" name="Picture 3" descr="https://encrypted-tbn3.gstatic.com/images?q=tbn:ANd9GcTQI7WYpsS-Re7ne7mRv8ZJ61g_QyF5RCMRvKhL0R_p9w2_O0k9u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3960000" cy="234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3608387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Bacteria  VS  Blue green algae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714488"/>
            <a:ext cx="4572032" cy="400052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176464" cy="377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357850"/>
          </a:xfrm>
        </p:spPr>
        <p:txBody>
          <a:bodyPr>
            <a:normAutofit lnSpcReduction="10000"/>
          </a:bodyPr>
          <a:lstStyle/>
          <a:p>
            <a:pPr lvl="0" algn="just" rtl="0" eaLnBrk="0" fontAlgn="base" hangingPunct="0">
              <a:buNone/>
            </a:pPr>
            <a:r>
              <a:rPr lang="en-US" b="1" dirty="0" smtClean="0">
                <a:solidFill>
                  <a:srgbClr val="CC00CC"/>
                </a:solidFill>
              </a:rPr>
              <a:t>1-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are everywhere,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 exist almost everywhere, including places where eukaryotes cannot.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 eaLnBrk="0" fontAlgn="base" hangingPunct="0">
              <a:buNone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rtl="0" eaLnBrk="0" fontAlgn="base" hangingPunct="0">
              <a:buNone/>
            </a:pPr>
            <a:r>
              <a:rPr lang="en-US" b="1" dirty="0" smtClean="0">
                <a:solidFill>
                  <a:srgbClr val="CC00CC"/>
                </a:solidFill>
              </a:rPr>
              <a:t>2-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Prokaryotic cells are cells that do not have a </a:t>
            </a:r>
            <a:r>
              <a:rPr lang="en-US" b="1" dirty="0">
                <a:solidFill>
                  <a:srgbClr val="FF0000"/>
                </a:solidFill>
              </a:rPr>
              <a:t>true nucleus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most other cell organelles. Organisms that have prokaryotic cells are </a:t>
            </a:r>
            <a:r>
              <a:rPr lang="en-US" b="1" dirty="0">
                <a:solidFill>
                  <a:srgbClr val="FF0000"/>
                </a:solidFill>
              </a:rPr>
              <a:t>unicellular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: 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rtl="0" eaLnBrk="0" fontAlgn="base" hangingPunc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A.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The nucleoid region in a prokaryotic cell consists of a concentrated mass of DNA. </a:t>
            </a:r>
          </a:p>
          <a:p>
            <a:pPr lvl="0" algn="just" eaLnBrk="0" fontAlgn="base" hangingPunct="0"/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just" rtl="0" eaLnBrk="0" fontAlgn="base" hangingPunc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B.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prokaryote may have a </a:t>
            </a:r>
            <a:r>
              <a:rPr lang="en-US" b="1" dirty="0" smtClean="0">
                <a:solidFill>
                  <a:srgbClr val="FF0000"/>
                </a:solidFill>
              </a:rPr>
              <a:t>plasmid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addition to its major chromosome. 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rtl="0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/>
          <a:lstStyle/>
          <a:p>
            <a:r>
              <a:rPr lang="en-GB" i="1" dirty="0" smtClean="0"/>
              <a:t>Prokaryotes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5188032"/>
          </a:xfrm>
        </p:spPr>
        <p:txBody>
          <a:bodyPr/>
          <a:lstStyle/>
          <a:p>
            <a:pPr marL="109728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CC00CC"/>
                </a:solidFill>
              </a:rPr>
              <a:t>3.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Bacteria</a:t>
            </a:r>
            <a:r>
              <a:rPr lang="en-US" b="1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Cyanophytes </a:t>
            </a:r>
            <a:r>
              <a:rPr lang="en-US" b="1" dirty="0"/>
              <a:t>are the two main branches of prokaryote</a:t>
            </a:r>
            <a:r>
              <a:rPr lang="en-US" b="1" dirty="0" smtClean="0"/>
              <a:t>.</a:t>
            </a:r>
          </a:p>
          <a:p>
            <a:pPr marL="109728" indent="0" algn="l" rtl="0">
              <a:lnSpc>
                <a:spcPct val="150000"/>
              </a:lnSpc>
              <a:buNone/>
            </a:pPr>
            <a:r>
              <a:rPr lang="en-US" b="1" dirty="0">
                <a:solidFill>
                  <a:srgbClr val="CC00CC"/>
                </a:solidFill>
              </a:rPr>
              <a:t>4.</a:t>
            </a:r>
            <a:r>
              <a:rPr lang="en-US" b="1" dirty="0"/>
              <a:t> Most bacteria have just </a:t>
            </a:r>
            <a:r>
              <a:rPr lang="en-US" b="1" u="sng" dirty="0">
                <a:solidFill>
                  <a:srgbClr val="CC00CC"/>
                </a:solidFill>
              </a:rPr>
              <a:t>one chromosome </a:t>
            </a:r>
            <a:r>
              <a:rPr lang="en-US" b="1" dirty="0"/>
              <a:t>that is circular, which can range from about </a:t>
            </a:r>
            <a:r>
              <a:rPr lang="en-US" b="1" dirty="0">
                <a:solidFill>
                  <a:srgbClr val="C00000"/>
                </a:solidFill>
              </a:rPr>
              <a:t>160,000 base pairs (</a:t>
            </a:r>
            <a:r>
              <a:rPr lang="en-US" b="1" dirty="0" err="1">
                <a:solidFill>
                  <a:srgbClr val="C00000"/>
                </a:solidFill>
              </a:rPr>
              <a:t>bp</a:t>
            </a:r>
            <a:r>
              <a:rPr lang="en-US" b="1" dirty="0">
                <a:solidFill>
                  <a:srgbClr val="C00000"/>
                </a:solidFill>
              </a:rPr>
              <a:t>) </a:t>
            </a:r>
            <a:r>
              <a:rPr lang="en-US" b="1" dirty="0"/>
              <a:t>to </a:t>
            </a:r>
            <a:r>
              <a:rPr lang="en-US" b="1" dirty="0">
                <a:solidFill>
                  <a:srgbClr val="C00000"/>
                </a:solidFill>
              </a:rPr>
              <a:t>12,200,000 </a:t>
            </a:r>
            <a:r>
              <a:rPr lang="en-US" b="1" dirty="0" err="1">
                <a:solidFill>
                  <a:srgbClr val="C00000"/>
                </a:solidFill>
              </a:rPr>
              <a:t>bp</a:t>
            </a:r>
            <a:r>
              <a:rPr lang="en-US" b="1" dirty="0" err="1"/>
              <a:t>.</a:t>
            </a:r>
            <a:r>
              <a:rPr lang="en-US" b="1" dirty="0"/>
              <a:t> They also contain </a:t>
            </a:r>
            <a:r>
              <a:rPr lang="en-US" b="1" u="sng" dirty="0">
                <a:solidFill>
                  <a:srgbClr val="CC00CC"/>
                </a:solidFill>
              </a:rPr>
              <a:t>plasmids</a:t>
            </a:r>
            <a:r>
              <a:rPr lang="en-US" b="1" dirty="0"/>
              <a:t>, which are small circular pieces of DNA that replicate independently of the chromosome.</a:t>
            </a:r>
            <a:endParaRPr lang="en-US" b="1" dirty="0" smtClean="0"/>
          </a:p>
          <a:p>
            <a:pPr marL="109728" indent="0" algn="l" rtl="0">
              <a:buNone/>
            </a:pP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052736"/>
            <a:ext cx="8750206" cy="5805264"/>
          </a:xfrm>
        </p:spPr>
        <p:txBody>
          <a:bodyPr>
            <a:normAutofit fontScale="92500" lnSpcReduction="20000"/>
          </a:bodyPr>
          <a:lstStyle/>
          <a:p>
            <a:pPr lvl="0" algn="just" rtl="0">
              <a:lnSpc>
                <a:spcPct val="110000"/>
              </a:lnSpc>
              <a:buNone/>
            </a:pPr>
            <a:r>
              <a:rPr lang="en-US" b="1" dirty="0">
                <a:solidFill>
                  <a:srgbClr val="CC00CC"/>
                </a:solidFill>
              </a:rPr>
              <a:t>5. </a:t>
            </a:r>
            <a:r>
              <a:rPr lang="en-US" b="1" dirty="0"/>
              <a:t>Some bacteria can form </a:t>
            </a:r>
            <a:r>
              <a:rPr lang="en-US" b="1" dirty="0">
                <a:solidFill>
                  <a:srgbClr val="C00000"/>
                </a:solidFill>
              </a:rPr>
              <a:t>endospores</a:t>
            </a:r>
            <a:r>
              <a:rPr lang="en-US" b="1" dirty="0"/>
              <a:t>. These are tough, dormant structures that the bacteria can reduce themselves to under starvation conditions when not enough nutrients are available. </a:t>
            </a:r>
            <a:r>
              <a:rPr lang="en-US" b="1" dirty="0" smtClean="0"/>
              <a:t> </a:t>
            </a:r>
          </a:p>
          <a:p>
            <a:pPr lvl="0" algn="just" rtl="0">
              <a:lnSpc>
                <a:spcPct val="110000"/>
              </a:lnSpc>
              <a:buNone/>
            </a:pPr>
            <a:endParaRPr lang="en-US" b="1" dirty="0" smtClean="0"/>
          </a:p>
          <a:p>
            <a:pPr lvl="0" algn="just" rtl="0">
              <a:buNone/>
            </a:pPr>
            <a:r>
              <a:rPr lang="en-US" b="1" dirty="0" smtClean="0">
                <a:solidFill>
                  <a:srgbClr val="CC00CC"/>
                </a:solidFill>
              </a:rPr>
              <a:t>6.</a:t>
            </a:r>
            <a:r>
              <a:rPr lang="en-US" b="1" dirty="0" smtClean="0"/>
              <a:t> </a:t>
            </a:r>
            <a:r>
              <a:rPr lang="en-US" b="1" dirty="0" smtClean="0"/>
              <a:t>Most </a:t>
            </a:r>
            <a:r>
              <a:rPr lang="en-US" b="1" dirty="0" smtClean="0"/>
              <a:t>prokaryotes are </a:t>
            </a:r>
            <a:r>
              <a:rPr lang="en-US" b="1" dirty="0" smtClean="0">
                <a:solidFill>
                  <a:srgbClr val="00B050"/>
                </a:solidFill>
              </a:rPr>
              <a:t>useful</a:t>
            </a:r>
            <a:r>
              <a:rPr lang="en-US" b="1" dirty="0" smtClean="0"/>
              <a:t>;</a:t>
            </a:r>
            <a:r>
              <a:rPr lang="en-US" dirty="0" smtClean="0"/>
              <a:t> </a:t>
            </a:r>
            <a:r>
              <a:rPr lang="en-US" b="1" dirty="0" smtClean="0"/>
              <a:t>we could not live without them. For example, a large ration of the </a:t>
            </a:r>
            <a:r>
              <a:rPr lang="en-US" b="1" dirty="0" smtClean="0">
                <a:solidFill>
                  <a:srgbClr val="C00000"/>
                </a:solidFill>
              </a:rPr>
              <a:t>oxygen</a:t>
            </a:r>
            <a:r>
              <a:rPr lang="en-US" b="1" dirty="0" smtClean="0"/>
              <a:t> we breathe comes from prokaryotes in the ocean, using the CO</a:t>
            </a:r>
            <a:r>
              <a:rPr lang="en-US" b="1" baseline="-25000" dirty="0" smtClean="0"/>
              <a:t>2 </a:t>
            </a:r>
            <a:r>
              <a:rPr lang="en-US" b="1" dirty="0" smtClean="0"/>
              <a:t>dissolved in the water, and making more "space" for CO</a:t>
            </a:r>
            <a:r>
              <a:rPr lang="en-US" b="1" baseline="-25000" dirty="0" smtClean="0"/>
              <a:t>2</a:t>
            </a:r>
            <a:r>
              <a:rPr lang="en-US" b="1" dirty="0" smtClean="0"/>
              <a:t> from the atmosphere to be absorbed by the ocean. In addition, they live in our gut.</a:t>
            </a:r>
            <a:endParaRPr lang="en-US" dirty="0" smtClean="0"/>
          </a:p>
          <a:p>
            <a:pPr algn="just" rtl="0">
              <a:buNone/>
            </a:pPr>
            <a:endParaRPr lang="en-US" dirty="0" smtClean="0"/>
          </a:p>
          <a:p>
            <a:pPr algn="just" rtl="0">
              <a:buNone/>
            </a:pPr>
            <a:r>
              <a:rPr lang="en-US" b="1" dirty="0" smtClean="0">
                <a:solidFill>
                  <a:srgbClr val="CC00CC"/>
                </a:solidFill>
              </a:rPr>
              <a:t>7. </a:t>
            </a:r>
            <a:r>
              <a:rPr lang="en-US" b="1" dirty="0" smtClean="0"/>
              <a:t>Some </a:t>
            </a:r>
            <a:r>
              <a:rPr lang="en-US" b="1" dirty="0" smtClean="0"/>
              <a:t>cause </a:t>
            </a:r>
            <a:r>
              <a:rPr lang="en-US" b="1" dirty="0" smtClean="0">
                <a:solidFill>
                  <a:srgbClr val="C00000"/>
                </a:solidFill>
              </a:rPr>
              <a:t>diseases</a:t>
            </a:r>
            <a:r>
              <a:rPr lang="en-US" b="1" dirty="0" smtClean="0"/>
              <a:t>; ex. There are wide varieties of diseases caused by prokaryotes...for example  bacterial meningitis, salmonella, diphtheria ….many others 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214422"/>
            <a:ext cx="8401080" cy="5643578"/>
          </a:xfrm>
        </p:spPr>
        <p:txBody>
          <a:bodyPr>
            <a:normAutofit/>
          </a:bodyPr>
          <a:lstStyle/>
          <a:p>
            <a:pPr algn="just" rtl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C00CC"/>
                </a:solidFill>
              </a:rPr>
              <a:t>8. </a:t>
            </a:r>
            <a:r>
              <a:rPr lang="en-US" sz="2400" b="1" dirty="0" smtClean="0"/>
              <a:t>Prokaryotes </a:t>
            </a:r>
            <a:r>
              <a:rPr lang="en-US" sz="2400" b="1" dirty="0" smtClean="0"/>
              <a:t>are small 1-5 </a:t>
            </a:r>
            <a:r>
              <a:rPr lang="en-US" sz="2400" b="1" dirty="0" err="1" smtClean="0"/>
              <a:t>μm</a:t>
            </a:r>
            <a:r>
              <a:rPr lang="en-US" sz="2400" b="1" dirty="0" smtClean="0"/>
              <a:t> in size; but some can be seen by the naked eye, whereas Eukaryotic cells are typically 10-100 </a:t>
            </a:r>
            <a:r>
              <a:rPr lang="en-US" sz="2400" b="1" dirty="0" err="1" smtClean="0"/>
              <a:t>μm</a:t>
            </a:r>
            <a:r>
              <a:rPr lang="en-US" sz="2400" b="1" dirty="0" smtClean="0"/>
              <a:t> in diameter</a:t>
            </a:r>
            <a:r>
              <a:rPr lang="en-US" sz="2400" b="1" dirty="0" smtClean="0"/>
              <a:t>.</a:t>
            </a:r>
          </a:p>
          <a:p>
            <a:pPr algn="just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C00CC"/>
                </a:solidFill>
              </a:rPr>
              <a:t>9.</a:t>
            </a:r>
            <a:r>
              <a:rPr lang="en-US" sz="2400" b="1" dirty="0"/>
              <a:t>Three (3) common shapes:  </a:t>
            </a:r>
            <a:r>
              <a:rPr lang="en-US" sz="2400" b="1" dirty="0" err="1">
                <a:solidFill>
                  <a:srgbClr val="C00000"/>
                </a:solidFill>
              </a:rPr>
              <a:t>cocci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/>
              <a:t>(round); </a:t>
            </a:r>
            <a:r>
              <a:rPr lang="en-US" sz="2400" b="1" dirty="0">
                <a:solidFill>
                  <a:srgbClr val="C00000"/>
                </a:solidFill>
              </a:rPr>
              <a:t>bacilli</a:t>
            </a:r>
            <a:r>
              <a:rPr lang="en-US" sz="2400" b="1" dirty="0"/>
              <a:t> (rod); </a:t>
            </a:r>
            <a:r>
              <a:rPr lang="en-US" sz="2400" b="1" dirty="0">
                <a:solidFill>
                  <a:srgbClr val="C00000"/>
                </a:solidFill>
              </a:rPr>
              <a:t>helical</a:t>
            </a:r>
            <a:r>
              <a:rPr lang="en-US" sz="2400" b="1" dirty="0"/>
              <a:t> (spiral</a:t>
            </a:r>
            <a:r>
              <a:rPr lang="en-US" sz="2400" b="1" dirty="0" smtClean="0"/>
              <a:t>).</a:t>
            </a:r>
            <a:endParaRPr lang="en-US" sz="2400" b="1" dirty="0" smtClean="0"/>
          </a:p>
          <a:p>
            <a:pPr algn="just" rtl="0"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 algn="l" rtl="0"/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305" y="3933056"/>
            <a:ext cx="3960000" cy="2656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bg2">
                <a:lumMod val="5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4248472"/>
          </a:xfrm>
        </p:spPr>
        <p:txBody>
          <a:bodyPr>
            <a:normAutofit/>
          </a:bodyPr>
          <a:lstStyle/>
          <a:p>
            <a:pPr lvl="0" algn="just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C00CC"/>
                </a:solidFill>
              </a:rPr>
              <a:t>10. </a:t>
            </a:r>
            <a:r>
              <a:rPr lang="en-US" sz="2400" b="1" dirty="0"/>
              <a:t>Almost prokaryotes have </a:t>
            </a:r>
            <a:r>
              <a:rPr lang="en-US" sz="2400" b="1" dirty="0">
                <a:solidFill>
                  <a:srgbClr val="C00000"/>
                </a:solidFill>
              </a:rPr>
              <a:t>cell wall </a:t>
            </a:r>
            <a:r>
              <a:rPr lang="en-US" sz="2400" b="1" dirty="0"/>
              <a:t>external to the </a:t>
            </a:r>
            <a:r>
              <a:rPr lang="en-US" sz="2400" b="1" dirty="0">
                <a:solidFill>
                  <a:srgbClr val="C00000"/>
                </a:solidFill>
              </a:rPr>
              <a:t>plasma membrane</a:t>
            </a:r>
            <a:r>
              <a:rPr lang="en-US" sz="2400" b="1" dirty="0"/>
              <a:t>.</a:t>
            </a:r>
            <a:r>
              <a:rPr lang="en-US" sz="2400" b="1" dirty="0" smtClean="0"/>
              <a:t> </a:t>
            </a:r>
          </a:p>
          <a:p>
            <a:pPr lvl="0" algn="just" rtl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C00CC"/>
                </a:solidFill>
              </a:rPr>
              <a:t>11. </a:t>
            </a:r>
            <a:r>
              <a:rPr lang="en-US" sz="2400" b="1" dirty="0"/>
              <a:t>The cell wall contains </a:t>
            </a:r>
            <a:r>
              <a:rPr lang="en-US" sz="2400" b="1" dirty="0">
                <a:solidFill>
                  <a:srgbClr val="C00000"/>
                </a:solidFill>
              </a:rPr>
              <a:t>peptidoglycan</a:t>
            </a:r>
            <a:r>
              <a:rPr lang="en-US" sz="2400" b="1" dirty="0"/>
              <a:t>, a molecule made of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sugars</a:t>
            </a:r>
            <a:r>
              <a:rPr lang="en-US" sz="2400" b="1" dirty="0"/>
              <a:t> and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amino acids </a:t>
            </a:r>
            <a:r>
              <a:rPr lang="en-US" sz="2400" b="1" dirty="0"/>
              <a:t>that gives the cell wall its structure and is thicker in some bacteria than </a:t>
            </a:r>
            <a:r>
              <a:rPr lang="en-US" sz="2400" b="1" dirty="0" smtClean="0"/>
              <a:t>others</a:t>
            </a:r>
            <a:r>
              <a:rPr lang="en-US" sz="2400" b="1" dirty="0"/>
              <a:t>.</a:t>
            </a:r>
            <a:endParaRPr lang="en-US" sz="24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rmAutofit/>
          </a:bodyPr>
          <a:lstStyle/>
          <a:p>
            <a:pPr marL="109728" lvl="0" indent="0" algn="just" rtl="0">
              <a:buNone/>
            </a:pPr>
            <a:r>
              <a:rPr lang="en-US" sz="2400" b="1" dirty="0">
                <a:solidFill>
                  <a:srgbClr val="CC00CC"/>
                </a:solidFill>
              </a:rPr>
              <a:t>12. </a:t>
            </a:r>
            <a:r>
              <a:rPr lang="en-US" sz="2400" b="1" dirty="0"/>
              <a:t>Bacteria are grouped according to cell </a:t>
            </a:r>
            <a:r>
              <a:rPr lang="en-US" sz="2400" b="1" dirty="0" smtClean="0"/>
              <a:t>wall</a:t>
            </a:r>
            <a:r>
              <a:rPr lang="en-US" sz="2400" b="1" dirty="0"/>
              <a:t> </a:t>
            </a:r>
            <a:r>
              <a:rPr lang="en-US" sz="2400" b="1" dirty="0" smtClean="0"/>
              <a:t>:</a:t>
            </a:r>
          </a:p>
          <a:p>
            <a:pPr marL="109728" lvl="0" indent="0" algn="just" rtl="0">
              <a:buNone/>
            </a:pPr>
            <a:r>
              <a:rPr lang="en-US" sz="2400" b="1" dirty="0" smtClean="0"/>
              <a:t>                        </a:t>
            </a:r>
            <a:endParaRPr lang="en-US" sz="2400" dirty="0" smtClean="0"/>
          </a:p>
          <a:p>
            <a:pPr algn="just" rtl="0"/>
            <a:r>
              <a:rPr lang="en-US" sz="2400" b="1" dirty="0" smtClean="0">
                <a:solidFill>
                  <a:srgbClr val="C00000"/>
                </a:solidFill>
              </a:rPr>
              <a:t>a. Gram-positive bacteria:  </a:t>
            </a:r>
            <a:r>
              <a:rPr lang="en-US" sz="2400" b="1" dirty="0" smtClean="0"/>
              <a:t>have simple, thick cell walls.  Their cell walls are composed of large amount of </a:t>
            </a:r>
            <a:r>
              <a:rPr lang="en-US" sz="2400" b="1" dirty="0" err="1" smtClean="0"/>
              <a:t>peptidoglycan</a:t>
            </a:r>
            <a:r>
              <a:rPr lang="en-US" sz="2400" b="1" dirty="0" smtClean="0"/>
              <a:t>.</a:t>
            </a:r>
          </a:p>
          <a:p>
            <a:pPr algn="just" rtl="0">
              <a:buNone/>
            </a:pPr>
            <a:endParaRPr lang="en-US" sz="2400" dirty="0" smtClean="0"/>
          </a:p>
          <a:p>
            <a:pPr algn="just" rtl="0"/>
            <a:r>
              <a:rPr lang="en-US" sz="2400" b="1" dirty="0" smtClean="0">
                <a:solidFill>
                  <a:srgbClr val="C00000"/>
                </a:solidFill>
              </a:rPr>
              <a:t>b. Gram-negative bacteria: </a:t>
            </a:r>
            <a:r>
              <a:rPr lang="en-US" sz="2400" b="1" dirty="0" smtClean="0"/>
              <a:t>bacteria have less </a:t>
            </a:r>
            <a:r>
              <a:rPr lang="en-US" sz="2400" b="1" dirty="0" err="1" smtClean="0"/>
              <a:t>peptidoglycan</a:t>
            </a:r>
            <a:r>
              <a:rPr lang="en-US" sz="2400" b="1" dirty="0" smtClean="0"/>
              <a:t> and are more complex. </a:t>
            </a:r>
            <a:endParaRPr lang="en-US" sz="2400" dirty="0" smtClean="0"/>
          </a:p>
          <a:p>
            <a:pPr algn="just" rtl="0">
              <a:buNone/>
            </a:pPr>
            <a:r>
              <a:rPr lang="en-US" sz="2400" b="1" dirty="0" smtClean="0"/>
              <a:t> </a:t>
            </a:r>
            <a:endParaRPr lang="en-US" sz="2400" dirty="0" smtClean="0"/>
          </a:p>
          <a:p>
            <a:pPr algn="just" rtl="0"/>
            <a:r>
              <a:rPr lang="en-US" sz="2400" b="1" dirty="0" smtClean="0"/>
              <a:t>- </a:t>
            </a:r>
            <a:r>
              <a:rPr lang="en-US" sz="2400" b="1" i="1" dirty="0" smtClean="0">
                <a:solidFill>
                  <a:srgbClr val="C00000"/>
                </a:solidFill>
              </a:rPr>
              <a:t>Gram-negative bacteria </a:t>
            </a:r>
            <a:r>
              <a:rPr lang="en-US" sz="2400" b="1" dirty="0" smtClean="0"/>
              <a:t>are typically more resistant to host immune defenses and antibiotics.</a:t>
            </a:r>
          </a:p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C00000"/>
                </a:solidFill>
              </a:rPr>
              <a:t>Prokaryotes</a:t>
            </a:r>
            <a:endParaRPr lang="ar-IQ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Prokaryotes</a:t>
            </a:r>
            <a:endParaRPr lang="ar-IQ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0" b="3796"/>
          <a:stretch/>
        </p:blipFill>
        <p:spPr bwMode="auto">
          <a:xfrm>
            <a:off x="785786" y="1214422"/>
            <a:ext cx="7643866" cy="5429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bg2">
                <a:lumMod val="50000"/>
              </a:schemeClr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/>
          </a:bodyPr>
          <a:lstStyle/>
          <a:p>
            <a:pPr marL="109728" lvl="0" indent="0" algn="just" rtl="0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CC00CC"/>
                </a:solidFill>
              </a:rPr>
              <a:t>13. </a:t>
            </a:r>
            <a:r>
              <a:rPr lang="en-US" sz="2800" b="1" dirty="0"/>
              <a:t>Most prokaryotes have sticky protective layer and enable them to adhere to substrates called </a:t>
            </a:r>
            <a:r>
              <a:rPr lang="en-US" sz="2800" b="1" dirty="0">
                <a:solidFill>
                  <a:srgbClr val="C00000"/>
                </a:solidFill>
              </a:rPr>
              <a:t>capsule</a:t>
            </a:r>
            <a:r>
              <a:rPr lang="en-US" sz="2800" b="1" dirty="0"/>
              <a:t>. </a:t>
            </a:r>
            <a:r>
              <a:rPr lang="en-US" sz="2800" b="1" dirty="0" smtClean="0"/>
              <a:t> </a:t>
            </a:r>
            <a:endParaRPr lang="en-US" sz="2800" dirty="0" smtClean="0"/>
          </a:p>
          <a:p>
            <a:pPr marL="109728" lvl="0" indent="0" algn="just" rtl="0">
              <a:buNone/>
            </a:pPr>
            <a:r>
              <a:rPr lang="en-US" sz="2800" b="1" dirty="0" smtClean="0">
                <a:solidFill>
                  <a:srgbClr val="CC00CC"/>
                </a:solidFill>
              </a:rPr>
              <a:t>14. </a:t>
            </a:r>
            <a:r>
              <a:rPr lang="en-US" sz="2800" b="1" dirty="0" smtClean="0"/>
              <a:t>Many prokaryotes are </a:t>
            </a:r>
            <a:r>
              <a:rPr lang="en-US" sz="2800" b="1" dirty="0" smtClean="0">
                <a:solidFill>
                  <a:srgbClr val="C00000"/>
                </a:solidFill>
              </a:rPr>
              <a:t>motile</a:t>
            </a:r>
            <a:r>
              <a:rPr lang="en-US" sz="2800" b="1" dirty="0" smtClean="0"/>
              <a:t>.</a:t>
            </a:r>
            <a:r>
              <a:rPr lang="en-US" sz="2800" b="1" dirty="0" smtClean="0"/>
              <a:t> </a:t>
            </a:r>
            <a:endParaRPr lang="en-US" sz="2800" b="1" dirty="0" smtClean="0"/>
          </a:p>
          <a:p>
            <a:pPr marL="109728" lvl="0" indent="0" algn="just" rtl="0">
              <a:buNone/>
            </a:pPr>
            <a:endParaRPr lang="en-US" sz="2800" dirty="0" smtClean="0"/>
          </a:p>
          <a:p>
            <a:pPr marL="109728" lvl="0" indent="0" algn="just" rtl="0">
              <a:buNone/>
            </a:pPr>
            <a:r>
              <a:rPr lang="en-US" sz="2800" b="1" dirty="0" smtClean="0">
                <a:solidFill>
                  <a:srgbClr val="CC00CC"/>
                </a:solidFill>
              </a:rPr>
              <a:t>15.</a:t>
            </a:r>
            <a:r>
              <a:rPr lang="en-US" sz="2800" b="1" dirty="0" smtClean="0"/>
              <a:t> </a:t>
            </a:r>
            <a:r>
              <a:rPr lang="en-US" sz="2800" b="1" dirty="0" smtClean="0"/>
              <a:t>Many prokaryotes move toward or away from a stimulus = taxis.  </a:t>
            </a:r>
            <a:r>
              <a:rPr lang="en-US" sz="2800" b="1" i="1" dirty="0" err="1" smtClean="0">
                <a:solidFill>
                  <a:srgbClr val="C00000"/>
                </a:solidFill>
              </a:rPr>
              <a:t>Chemotaxis</a:t>
            </a:r>
            <a:r>
              <a:rPr lang="en-US" sz="2800" b="1" dirty="0" smtClean="0"/>
              <a:t> is the movement toward or away from a chemical.</a:t>
            </a:r>
            <a:endParaRPr lang="en-US" sz="2800" dirty="0" smtClean="0"/>
          </a:p>
          <a:p>
            <a:pPr algn="just" rtl="0">
              <a:buNone/>
            </a:pPr>
            <a:endParaRPr lang="en-US" dirty="0" smtClean="0"/>
          </a:p>
          <a:p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solidFill>
                  <a:srgbClr val="FFFF00"/>
                </a:solidFill>
              </a:rPr>
              <a:t>Prokaryotes</a:t>
            </a:r>
            <a:endParaRPr lang="ar-IQ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</TotalTime>
  <Words>274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Cell biology Lec (2) Prokaryotes</vt:lpstr>
      <vt:lpstr>Prokaryotes</vt:lpstr>
      <vt:lpstr>Prokaryotes</vt:lpstr>
      <vt:lpstr>Prokaryotes</vt:lpstr>
      <vt:lpstr>Prokaryotes</vt:lpstr>
      <vt:lpstr>Prokaryotes</vt:lpstr>
      <vt:lpstr>Prokaryotes</vt:lpstr>
      <vt:lpstr>Prokaryotes</vt:lpstr>
      <vt:lpstr>Prokaryotes</vt:lpstr>
      <vt:lpstr>Bacteria  VS  Blue green algae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Prokaryotes</dc:title>
  <dc:creator>max</dc:creator>
  <cp:lastModifiedBy>Nice</cp:lastModifiedBy>
  <cp:revision>19</cp:revision>
  <dcterms:created xsi:type="dcterms:W3CDTF">2014-12-11T18:50:04Z</dcterms:created>
  <dcterms:modified xsi:type="dcterms:W3CDTF">2018-07-20T08:07:40Z</dcterms:modified>
</cp:coreProperties>
</file>